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 firstSlideNum="0">
  <p:sldMasterIdLst>
    <p:sldMasterId id="2147483648" r:id="rId1"/>
    <p:sldMasterId id="2147483667" r:id="rId3"/>
    <p:sldMasterId id="2147483679" r:id="rId4"/>
  </p:sldMasterIdLst>
  <p:notesMasterIdLst>
    <p:notesMasterId r:id="rId6"/>
  </p:notesMasterIdLst>
  <p:handoutMasterIdLst>
    <p:handoutMasterId r:id="rId10"/>
  </p:handoutMasterIdLst>
  <p:sldIdLst>
    <p:sldId id="804" r:id="rId5"/>
    <p:sldId id="941" r:id="rId7"/>
    <p:sldId id="807" r:id="rId8"/>
    <p:sldId id="940" r:id="rId9"/>
  </p:sldIdLst>
  <p:sldSz cx="9144000" cy="514477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orient="horz" pos="3026" userDrawn="1">
          <p15:clr>
            <a:srgbClr val="A4A3A4"/>
          </p15:clr>
        </p15:guide>
        <p15:guide id="3" orient="horz" pos="444" userDrawn="1">
          <p15:clr>
            <a:srgbClr val="A4A3A4"/>
          </p15:clr>
        </p15:guide>
        <p15:guide id="4" pos="5465" userDrawn="1">
          <p15:clr>
            <a:srgbClr val="A4A3A4"/>
          </p15:clr>
        </p15:guide>
        <p15:guide id="5" pos="2880" userDrawn="1">
          <p15:clr>
            <a:srgbClr val="A4A3A4"/>
          </p15:clr>
        </p15:guide>
        <p15:guide id="6" pos="2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6AB4"/>
    <a:srgbClr val="C00000"/>
    <a:srgbClr val="D3D7DA"/>
    <a:srgbClr val="65D7FF"/>
    <a:srgbClr val="FDF14F"/>
    <a:srgbClr val="0099CC"/>
    <a:srgbClr val="9966FF"/>
    <a:srgbClr val="FAEFB0"/>
    <a:srgbClr val="FF9933"/>
    <a:srgbClr val="0B46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78" autoAdjust="0"/>
    <p:restoredTop sz="92764" autoAdjust="0"/>
  </p:normalViewPr>
  <p:slideViewPr>
    <p:cSldViewPr showGuides="1">
      <p:cViewPr varScale="1">
        <p:scale>
          <a:sx n="140" d="100"/>
          <a:sy n="140" d="100"/>
        </p:scale>
        <p:origin x="738" y="102"/>
      </p:cViewPr>
      <p:guideLst>
        <p:guide orient="horz" pos="1620"/>
        <p:guide orient="horz" pos="3026"/>
        <p:guide orient="horz" pos="444"/>
        <p:guide pos="5465"/>
        <p:guide pos="2880"/>
        <p:guide pos="29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906"/>
    </p:cViewPr>
  </p:sorterViewPr>
  <p:notesViewPr>
    <p:cSldViewPr>
      <p:cViewPr varScale="1">
        <p:scale>
          <a:sx n="55" d="100"/>
          <a:sy n="55" d="100"/>
        </p:scale>
        <p:origin x="-290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DD3F6-5D5B-44CD-A3BB-590AD7F723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6C20E-56A9-4A0C-A71D-A51A37CC743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 b="0">
                <a:latin typeface="Arial" panose="020B0604020202020204" pitchFamily="34" charset="0"/>
                <a:ea typeface="华文细黑" panose="02010600040101010101" pitchFamily="2" charset="-122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b="0">
                <a:latin typeface="Arial" panose="020B0604020202020204" pitchFamily="34" charset="0"/>
                <a:ea typeface="华文细黑" panose="02010600040101010101" pitchFamily="2" charset="-122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82588" y="685800"/>
            <a:ext cx="609282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 b="0">
                <a:latin typeface="Arial" panose="020B0604020202020204" pitchFamily="34" charset="0"/>
                <a:ea typeface="华文细黑" panose="02010600040101010101" pitchFamily="2" charset="-122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 b="0">
                <a:latin typeface="Arial" panose="020B0604020202020204" pitchFamily="34" charset="0"/>
                <a:ea typeface="华文细黑" panose="02010600040101010101" pitchFamily="2" charset="-122"/>
              </a:defRPr>
            </a:lvl1pPr>
          </a:lstStyle>
          <a:p>
            <a:pPr>
              <a:defRPr/>
            </a:pPr>
            <a:fld id="{98EE3117-763D-4376-8819-B7A3F76A57F0}" type="slidenum">
              <a:rPr lang="en-US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1</a:t>
            </a:r>
            <a:r>
              <a:rPr lang="zh-CN" altLang="en-US" dirty="0"/>
              <a:t>、该标准归属于：基础支撑性标准</a:t>
            </a:r>
            <a:r>
              <a:rPr lang="en-US" altLang="zh-CN" dirty="0"/>
              <a:t>—</a:t>
            </a:r>
            <a:r>
              <a:rPr lang="zh-CN" altLang="en-US" dirty="0"/>
              <a:t>其他试验方法。</a:t>
            </a:r>
            <a:br>
              <a:rPr lang="en-US" altLang="zh-CN" dirty="0"/>
            </a:br>
            <a:r>
              <a:rPr lang="en-US" altLang="zh-CN" dirty="0"/>
              <a:t>2</a:t>
            </a:r>
            <a:r>
              <a:rPr lang="zh-CN" altLang="en-US" dirty="0"/>
              <a:t>、该标准主要内容：相控阵和</a:t>
            </a:r>
            <a:r>
              <a:rPr lang="en-US" altLang="zh-CN" dirty="0"/>
              <a:t>TOFD</a:t>
            </a:r>
            <a:r>
              <a:rPr lang="zh-CN" altLang="en-US" dirty="0"/>
              <a:t>无损检测系统，电气性能、使用性能、综合特性，重点结合承压设备包括：灵敏度特性，聚焦特性、声场特性等。</a:t>
            </a:r>
            <a:br>
              <a:rPr lang="en-US" altLang="zh-CN" dirty="0"/>
            </a:br>
            <a:r>
              <a:rPr lang="en-US" altLang="zh-CN" dirty="0"/>
              <a:t>3</a:t>
            </a:r>
            <a:r>
              <a:rPr lang="zh-CN" altLang="en-US" dirty="0"/>
              <a:t>、标准适用范围：见上图。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EE3117-763D-4376-8819-B7A3F76A57F0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313"/>
            <a:ext cx="7772400" cy="1102859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5550"/>
            <a:ext cx="6400800" cy="13148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 spd="slow" advTm="3000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4" y="107190"/>
            <a:ext cx="8207375" cy="487116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4" y="1081421"/>
            <a:ext cx="8207375" cy="370636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 spd="slow" advTm="3000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4638" y="107190"/>
            <a:ext cx="2051050" cy="4680601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4" y="107190"/>
            <a:ext cx="6003925" cy="46806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 spd="slow" advTm="3000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14282" y="214356"/>
            <a:ext cx="714380" cy="64653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25000">
                <a:srgbClr val="21D6E0">
                  <a:alpha val="27000"/>
                </a:srgbClr>
              </a:gs>
              <a:gs pos="75000">
                <a:srgbClr val="0087E6"/>
              </a:gs>
              <a:gs pos="100000">
                <a:srgbClr val="005CBF"/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altLang="zh-CN" dirty="0"/>
          </a:p>
          <a:p>
            <a:endParaRPr lang="en-US" altLang="zh-CN" dirty="0"/>
          </a:p>
        </p:txBody>
      </p:sp>
      <p:pic>
        <p:nvPicPr>
          <p:cNvPr id="8" name="图片 7" descr="1.png"/>
          <p:cNvPicPr>
            <a:picLocks noChangeAspect="1"/>
          </p:cNvPicPr>
          <p:nvPr userDrawn="1"/>
        </p:nvPicPr>
        <p:blipFill>
          <a:blip r:embed="rId2" cstate="print"/>
          <a:srcRect l="7060" t="11892" r="12820" b="13068"/>
          <a:stretch>
            <a:fillRect/>
          </a:stretch>
        </p:blipFill>
        <p:spPr>
          <a:xfrm>
            <a:off x="214282" y="4573408"/>
            <a:ext cx="2857520" cy="57168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071802" y="4787806"/>
            <a:ext cx="1428760" cy="184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>
                <a:solidFill>
                  <a:srgbClr val="0070C0"/>
                </a:solidFill>
              </a:rPr>
              <a:t>All</a:t>
            </a:r>
            <a:r>
              <a:rPr lang="en-US" altLang="zh-CN" sz="600" baseline="0" dirty="0">
                <a:solidFill>
                  <a:srgbClr val="0070C0"/>
                </a:solidFill>
              </a:rPr>
              <a:t> right reserved</a:t>
            </a:r>
            <a:endParaRPr lang="zh-CN" altLang="en-US" sz="6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308304" y="4733451"/>
            <a:ext cx="1728192" cy="277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</a:rPr>
              <a:t>CSCBPV  SAC/TC262</a:t>
            </a:r>
            <a:endParaRPr lang="zh-CN" altLang="en-US" sz="1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 advTm="3000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14282" y="214356"/>
            <a:ext cx="714380" cy="64653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25000">
                <a:srgbClr val="21D6E0">
                  <a:alpha val="27000"/>
                </a:srgbClr>
              </a:gs>
              <a:gs pos="75000">
                <a:srgbClr val="0087E6"/>
              </a:gs>
              <a:gs pos="100000">
                <a:srgbClr val="005CBF"/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altLang="zh-CN" dirty="0"/>
          </a:p>
          <a:p>
            <a:endParaRPr lang="en-US" altLang="zh-CN" dirty="0"/>
          </a:p>
        </p:txBody>
      </p:sp>
      <p:pic>
        <p:nvPicPr>
          <p:cNvPr id="8" name="图片 7" descr="1.png"/>
          <p:cNvPicPr>
            <a:picLocks noChangeAspect="1"/>
          </p:cNvPicPr>
          <p:nvPr userDrawn="1"/>
        </p:nvPicPr>
        <p:blipFill>
          <a:blip r:embed="rId2" cstate="print"/>
          <a:srcRect l="7060" t="11892" r="12820" b="13068"/>
          <a:stretch>
            <a:fillRect/>
          </a:stretch>
        </p:blipFill>
        <p:spPr>
          <a:xfrm>
            <a:off x="214282" y="4573408"/>
            <a:ext cx="2857520" cy="57168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071802" y="4787806"/>
            <a:ext cx="1428760" cy="184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>
                <a:solidFill>
                  <a:srgbClr val="0070C0"/>
                </a:solidFill>
              </a:rPr>
              <a:t>All</a:t>
            </a:r>
            <a:r>
              <a:rPr lang="en-US" altLang="zh-CN" sz="600" baseline="0" dirty="0">
                <a:solidFill>
                  <a:srgbClr val="0070C0"/>
                </a:solidFill>
              </a:rPr>
              <a:t> right reserved</a:t>
            </a:r>
            <a:endParaRPr lang="zh-CN" altLang="en-US" sz="6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308304" y="4733451"/>
            <a:ext cx="1728192" cy="277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</a:rPr>
              <a:t>CSCBPV  SAC/TC262</a:t>
            </a:r>
            <a:endParaRPr lang="zh-CN" altLang="en-US" sz="1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 advTm="3000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14282" y="214356"/>
            <a:ext cx="714380" cy="64653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25000">
                <a:srgbClr val="21D6E0">
                  <a:alpha val="27000"/>
                </a:srgbClr>
              </a:gs>
              <a:gs pos="75000">
                <a:srgbClr val="0087E6"/>
              </a:gs>
              <a:gs pos="100000">
                <a:srgbClr val="005CBF"/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altLang="zh-CN" dirty="0"/>
          </a:p>
          <a:p>
            <a:endParaRPr lang="en-US" altLang="zh-CN" dirty="0"/>
          </a:p>
        </p:txBody>
      </p:sp>
      <p:pic>
        <p:nvPicPr>
          <p:cNvPr id="8" name="图片 7" descr="1.png"/>
          <p:cNvPicPr>
            <a:picLocks noChangeAspect="1"/>
          </p:cNvPicPr>
          <p:nvPr userDrawn="1"/>
        </p:nvPicPr>
        <p:blipFill>
          <a:blip r:embed="rId2" cstate="print"/>
          <a:srcRect l="7060" t="11892" r="12820" b="13068"/>
          <a:stretch>
            <a:fillRect/>
          </a:stretch>
        </p:blipFill>
        <p:spPr>
          <a:xfrm>
            <a:off x="214282" y="4573408"/>
            <a:ext cx="2857520" cy="57168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071802" y="4787806"/>
            <a:ext cx="1428760" cy="184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>
                <a:solidFill>
                  <a:srgbClr val="0070C0"/>
                </a:solidFill>
              </a:rPr>
              <a:t>All</a:t>
            </a:r>
            <a:r>
              <a:rPr lang="en-US" altLang="zh-CN" sz="600" baseline="0" dirty="0">
                <a:solidFill>
                  <a:srgbClr val="0070C0"/>
                </a:solidFill>
              </a:rPr>
              <a:t> right reserved</a:t>
            </a:r>
            <a:endParaRPr lang="zh-CN" altLang="en-US" sz="6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308304" y="4733451"/>
            <a:ext cx="1728192" cy="277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</a:rPr>
              <a:t>CSCBPV  SAC/TC262</a:t>
            </a:r>
            <a:endParaRPr lang="zh-CN" altLang="en-US" sz="1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 advTm="3000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14282" y="214356"/>
            <a:ext cx="714380" cy="64653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25000">
                <a:srgbClr val="21D6E0">
                  <a:alpha val="27000"/>
                </a:srgbClr>
              </a:gs>
              <a:gs pos="75000">
                <a:srgbClr val="0087E6"/>
              </a:gs>
              <a:gs pos="100000">
                <a:srgbClr val="005CBF"/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altLang="zh-CN" dirty="0"/>
          </a:p>
          <a:p>
            <a:endParaRPr lang="en-US" altLang="zh-CN" dirty="0"/>
          </a:p>
        </p:txBody>
      </p:sp>
      <p:pic>
        <p:nvPicPr>
          <p:cNvPr id="8" name="图片 7" descr="1.png"/>
          <p:cNvPicPr>
            <a:picLocks noChangeAspect="1"/>
          </p:cNvPicPr>
          <p:nvPr userDrawn="1"/>
        </p:nvPicPr>
        <p:blipFill>
          <a:blip r:embed="rId2" cstate="print"/>
          <a:srcRect l="7060" t="11892" r="12820" b="13068"/>
          <a:stretch>
            <a:fillRect/>
          </a:stretch>
        </p:blipFill>
        <p:spPr>
          <a:xfrm>
            <a:off x="214282" y="4573408"/>
            <a:ext cx="2857520" cy="57168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071802" y="4787806"/>
            <a:ext cx="1428760" cy="184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>
                <a:solidFill>
                  <a:srgbClr val="0070C0"/>
                </a:solidFill>
              </a:rPr>
              <a:t>All</a:t>
            </a:r>
            <a:r>
              <a:rPr lang="en-US" altLang="zh-CN" sz="600" baseline="0" dirty="0">
                <a:solidFill>
                  <a:srgbClr val="0070C0"/>
                </a:solidFill>
              </a:rPr>
              <a:t> right reserved</a:t>
            </a:r>
            <a:endParaRPr lang="zh-CN" altLang="en-US" sz="6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308304" y="4733451"/>
            <a:ext cx="1728192" cy="277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</a:rPr>
              <a:t>CSCBPV  SAC/TC262</a:t>
            </a:r>
            <a:endParaRPr lang="zh-CN" altLang="en-US" sz="1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 advTm="3000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14282" y="214356"/>
            <a:ext cx="714380" cy="64653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25000">
                <a:srgbClr val="21D6E0">
                  <a:alpha val="27000"/>
                </a:srgbClr>
              </a:gs>
              <a:gs pos="75000">
                <a:srgbClr val="0087E6"/>
              </a:gs>
              <a:gs pos="100000">
                <a:srgbClr val="005CBF"/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altLang="zh-CN" dirty="0"/>
          </a:p>
          <a:p>
            <a:endParaRPr lang="en-US" altLang="zh-CN" dirty="0"/>
          </a:p>
        </p:txBody>
      </p:sp>
      <p:pic>
        <p:nvPicPr>
          <p:cNvPr id="8" name="图片 7" descr="1.png"/>
          <p:cNvPicPr>
            <a:picLocks noChangeAspect="1"/>
          </p:cNvPicPr>
          <p:nvPr userDrawn="1"/>
        </p:nvPicPr>
        <p:blipFill>
          <a:blip r:embed="rId2" cstate="print"/>
          <a:srcRect l="7060" t="11892" r="12820" b="13068"/>
          <a:stretch>
            <a:fillRect/>
          </a:stretch>
        </p:blipFill>
        <p:spPr>
          <a:xfrm>
            <a:off x="214282" y="4573408"/>
            <a:ext cx="2857520" cy="57168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071802" y="4787806"/>
            <a:ext cx="1428760" cy="184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>
                <a:solidFill>
                  <a:srgbClr val="0070C0"/>
                </a:solidFill>
              </a:rPr>
              <a:t>All</a:t>
            </a:r>
            <a:r>
              <a:rPr lang="en-US" altLang="zh-CN" sz="600" baseline="0" dirty="0">
                <a:solidFill>
                  <a:srgbClr val="0070C0"/>
                </a:solidFill>
              </a:rPr>
              <a:t> right reserved</a:t>
            </a:r>
            <a:endParaRPr lang="zh-CN" altLang="en-US" sz="6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308304" y="4733451"/>
            <a:ext cx="1728192" cy="277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</a:rPr>
              <a:t>CSCBPV  SAC/TC262</a:t>
            </a:r>
            <a:endParaRPr lang="zh-CN" altLang="en-US" sz="1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 advTm="3000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14282" y="214356"/>
            <a:ext cx="714380" cy="64653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25000">
                <a:srgbClr val="21D6E0">
                  <a:alpha val="27000"/>
                </a:srgbClr>
              </a:gs>
              <a:gs pos="75000">
                <a:srgbClr val="0087E6"/>
              </a:gs>
              <a:gs pos="100000">
                <a:srgbClr val="005CBF"/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altLang="zh-CN" dirty="0"/>
          </a:p>
          <a:p>
            <a:endParaRPr lang="en-US" altLang="zh-CN" dirty="0"/>
          </a:p>
        </p:txBody>
      </p:sp>
      <p:pic>
        <p:nvPicPr>
          <p:cNvPr id="8" name="图片 7" descr="1.png"/>
          <p:cNvPicPr>
            <a:picLocks noChangeAspect="1"/>
          </p:cNvPicPr>
          <p:nvPr userDrawn="1"/>
        </p:nvPicPr>
        <p:blipFill>
          <a:blip r:embed="rId2" cstate="print"/>
          <a:srcRect l="7060" t="11892" r="12820" b="13068"/>
          <a:stretch>
            <a:fillRect/>
          </a:stretch>
        </p:blipFill>
        <p:spPr>
          <a:xfrm>
            <a:off x="214282" y="4573408"/>
            <a:ext cx="2857520" cy="57168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071802" y="4787806"/>
            <a:ext cx="1428760" cy="184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>
                <a:solidFill>
                  <a:srgbClr val="0070C0"/>
                </a:solidFill>
              </a:rPr>
              <a:t>All</a:t>
            </a:r>
            <a:r>
              <a:rPr lang="en-US" altLang="zh-CN" sz="600" baseline="0" dirty="0">
                <a:solidFill>
                  <a:srgbClr val="0070C0"/>
                </a:solidFill>
              </a:rPr>
              <a:t> right reserved</a:t>
            </a:r>
            <a:endParaRPr lang="zh-CN" altLang="en-US" sz="6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308304" y="4733451"/>
            <a:ext cx="1728192" cy="277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</a:rPr>
              <a:t>CSCBPV  SAC/TC262</a:t>
            </a:r>
            <a:endParaRPr lang="zh-CN" altLang="en-US" sz="1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 advTm="3000">
    <p:cov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.png"/>
          <p:cNvPicPr>
            <a:picLocks noChangeAspect="1"/>
          </p:cNvPicPr>
          <p:nvPr userDrawn="1"/>
        </p:nvPicPr>
        <p:blipFill>
          <a:blip r:embed="rId2" cstate="print"/>
          <a:srcRect l="7060" t="11892" r="12820" b="13068"/>
          <a:stretch>
            <a:fillRect/>
          </a:stretch>
        </p:blipFill>
        <p:spPr>
          <a:xfrm>
            <a:off x="-108520" y="4444752"/>
            <a:ext cx="3964809" cy="80392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 userDrawn="1"/>
        </p:nvSpPr>
        <p:spPr>
          <a:xfrm>
            <a:off x="7308304" y="4733451"/>
            <a:ext cx="1728192" cy="277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</a:rPr>
              <a:t>CSCBPV  SAC/TC262</a:t>
            </a:r>
            <a:endParaRPr lang="zh-CN" altLang="en-US" sz="1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33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6238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351B9-C405-4D63-BBC9-FA6F436874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2481-58B2-4EDD-8DB8-E80DB7F5FA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4" y="107190"/>
            <a:ext cx="8207375" cy="487116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8314" y="1081421"/>
            <a:ext cx="8207375" cy="37063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 spd="slow" advTm="3000">
    <p:cover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351B9-C405-4D63-BBC9-FA6F436874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2481-58B2-4EDD-8DB8-E80DB7F5FA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6763"/>
            <a:ext cx="7772400" cy="10207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1225"/>
            <a:ext cx="7772400" cy="1125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351B9-C405-4D63-BBC9-FA6F436874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2481-58B2-4EDD-8DB8-E80DB7F5FA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5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5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351B9-C405-4D63-BBC9-FA6F436874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2481-58B2-4EDD-8DB8-E80DB7F5FA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3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3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351B9-C405-4D63-BBC9-FA6F436874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2481-58B2-4EDD-8DB8-E80DB7F5FA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351B9-C405-4D63-BBC9-FA6F436874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2481-58B2-4EDD-8DB8-E80DB7F5FA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351B9-C405-4D63-BBC9-FA6F436874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2481-58B2-4EDD-8DB8-E80DB7F5FA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9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9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351B9-C405-4D63-BBC9-FA6F436874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2481-58B2-4EDD-8DB8-E80DB7F5FA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2038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7488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351B9-C405-4D63-BBC9-FA6F436874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2481-58B2-4EDD-8DB8-E80DB7F5FA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351B9-C405-4D63-BBC9-FA6F436874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2481-58B2-4EDD-8DB8-E80DB7F5FA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94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94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351B9-C405-4D63-BBC9-FA6F436874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2481-58B2-4EDD-8DB8-E80DB7F5FA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6196"/>
            <a:ext cx="7772400" cy="102187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708"/>
            <a:ext cx="7772400" cy="11254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 spd="slow" advTm="3000">
    <p:cover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313"/>
            <a:ext cx="7772400" cy="1102859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5550"/>
            <a:ext cx="6400800" cy="13148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 spd="slow" advTm="3000">
    <p:cover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 spd="slow" advTm="3000">
    <p:cover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6196"/>
            <a:ext cx="7772400" cy="102187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708"/>
            <a:ext cx="7772400" cy="11254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 spd="slow" advTm="3000">
    <p:cover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521"/>
            <a:ext cx="4038600" cy="3395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521"/>
            <a:ext cx="4038600" cy="3395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 spd="slow" advTm="3000">
    <p:cover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690"/>
            <a:ext cx="4040188" cy="47997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660"/>
            <a:ext cx="4040188" cy="29643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690"/>
            <a:ext cx="4041775" cy="47997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660"/>
            <a:ext cx="4041775" cy="29643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 spd="slow" advTm="3000">
    <p:cover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 advTm="3000">
    <p:cover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cover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851"/>
            <a:ext cx="3008313" cy="87180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851"/>
            <a:ext cx="5111750" cy="439119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658"/>
            <a:ext cx="3008313" cy="35193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 spd="slow" advTm="3000">
    <p:cover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1561"/>
            <a:ext cx="5486400" cy="42518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723"/>
            <a:ext cx="5486400" cy="30870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6746"/>
            <a:ext cx="5486400" cy="6038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 spd="slow" advTm="3000">
    <p:cover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 spd="slow" advTm="3000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4" y="107190"/>
            <a:ext cx="8207375" cy="487116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081421"/>
            <a:ext cx="4027487" cy="370636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081421"/>
            <a:ext cx="4027488" cy="370636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 spd="slow" advTm="3000">
    <p:cover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042"/>
            <a:ext cx="2057400" cy="4389999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042"/>
            <a:ext cx="6019800" cy="438999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 spd="slow" advTm="3000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690"/>
            <a:ext cx="4040188" cy="47997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660"/>
            <a:ext cx="4040188" cy="29643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690"/>
            <a:ext cx="4041775" cy="47997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660"/>
            <a:ext cx="4041775" cy="29643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 spd="slow" advTm="3000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4" y="107190"/>
            <a:ext cx="8207375" cy="487116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 advTm="3000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.png"/>
          <p:cNvPicPr>
            <a:picLocks noChangeAspect="1"/>
          </p:cNvPicPr>
          <p:nvPr userDrawn="1"/>
        </p:nvPicPr>
        <p:blipFill>
          <a:blip r:embed="rId2" cstate="print"/>
          <a:srcRect l="7060" t="11892" r="12820" b="13068"/>
          <a:stretch>
            <a:fillRect/>
          </a:stretch>
        </p:blipFill>
        <p:spPr>
          <a:xfrm>
            <a:off x="-36512" y="4504922"/>
            <a:ext cx="3964809" cy="80392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 userDrawn="1"/>
        </p:nvSpPr>
        <p:spPr>
          <a:xfrm>
            <a:off x="7308304" y="4733451"/>
            <a:ext cx="1728192" cy="277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0070C0"/>
                </a:solidFill>
              </a:rPr>
              <a:t>CSCBPV  SAC/TC262</a:t>
            </a:r>
            <a:endParaRPr lang="zh-CN" altLang="en-US" sz="1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 advTm="3000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851"/>
            <a:ext cx="3008313" cy="87180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851"/>
            <a:ext cx="5111750" cy="439119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658"/>
            <a:ext cx="3008313" cy="35193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 spd="slow" advTm="3000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1561"/>
            <a:ext cx="5486400" cy="42518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723"/>
            <a:ext cx="5486400" cy="30870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6746"/>
            <a:ext cx="5486400" cy="6038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 spd="slow" advTm="3000">
    <p:cover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image" Target="../media/image2.png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8.xml"/><Relationship Id="rId8" Type="http://schemas.openxmlformats.org/officeDocument/2006/relationships/slideLayout" Target="../slideLayouts/slideLayout37.xml"/><Relationship Id="rId7" Type="http://schemas.openxmlformats.org/officeDocument/2006/relationships/slideLayout" Target="../slideLayouts/slideLayout36.xml"/><Relationship Id="rId6" Type="http://schemas.openxmlformats.org/officeDocument/2006/relationships/slideLayout" Target="../slideLayouts/slideLayout35.xml"/><Relationship Id="rId5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3.xml"/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ransition spd="slow" advTm="3000">
    <p:cover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54165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  <a:ea typeface="+mn-ea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600">
          <a:solidFill>
            <a:schemeClr val="tx1"/>
          </a:solidFill>
          <a:latin typeface="+mn-lt"/>
          <a:ea typeface="+mn-ea"/>
        </a:defRPr>
      </a:lvl3pPr>
      <a:lvl4pPr marL="1256030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400">
          <a:solidFill>
            <a:schemeClr val="tx1"/>
          </a:solidFill>
          <a:latin typeface="+mn-lt"/>
          <a:ea typeface="+mn-ea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200">
          <a:solidFill>
            <a:schemeClr val="tx1"/>
          </a:solidFill>
          <a:latin typeface="+mn-lt"/>
          <a:ea typeface="+mn-ea"/>
        </a:defRPr>
      </a:lvl5pPr>
      <a:lvl6pPr marL="20764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200">
          <a:solidFill>
            <a:schemeClr val="tx1"/>
          </a:solidFill>
          <a:latin typeface="+mn-lt"/>
          <a:ea typeface="+mn-ea"/>
        </a:defRPr>
      </a:lvl6pPr>
      <a:lvl7pPr marL="25336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200">
          <a:solidFill>
            <a:schemeClr val="tx1"/>
          </a:solidFill>
          <a:latin typeface="+mn-lt"/>
          <a:ea typeface="+mn-ea"/>
        </a:defRPr>
      </a:lvl7pPr>
      <a:lvl8pPr marL="29908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200">
          <a:solidFill>
            <a:schemeClr val="tx1"/>
          </a:solidFill>
          <a:latin typeface="+mn-lt"/>
          <a:ea typeface="+mn-ea"/>
        </a:defRPr>
      </a:lvl8pPr>
      <a:lvl9pPr marL="34480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5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8850"/>
            <a:ext cx="21336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351B9-C405-4D63-BBC9-FA6F436874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8850"/>
            <a:ext cx="28956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8850"/>
            <a:ext cx="21336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B2481-58B2-4EDD-8DB8-E80DB7F5FA5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ransition spd="slow" advTm="3000">
    <p:cove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"/>
          <p:cNvGrpSpPr/>
          <p:nvPr/>
        </p:nvGrpSpPr>
        <p:grpSpPr>
          <a:xfrm>
            <a:off x="0" y="1492424"/>
            <a:ext cx="4271380" cy="2916490"/>
            <a:chOff x="-1926866" y="2844429"/>
            <a:chExt cx="5694432" cy="4747267"/>
          </a:xfrm>
        </p:grpSpPr>
        <p:sp>
          <p:nvSpPr>
            <p:cNvPr id="3" name="任意多边形: 形状 2"/>
            <p:cNvSpPr/>
            <p:nvPr/>
          </p:nvSpPr>
          <p:spPr>
            <a:xfrm>
              <a:off x="-1926866" y="2961639"/>
              <a:ext cx="5694432" cy="4630057"/>
            </a:xfrm>
            <a:custGeom>
              <a:avLst/>
              <a:gdLst>
                <a:gd name="connsiteX0" fmla="*/ 2743200 w 5588000"/>
                <a:gd name="connsiteY0" fmla="*/ 0 h 4630057"/>
                <a:gd name="connsiteX1" fmla="*/ 5588000 w 5588000"/>
                <a:gd name="connsiteY1" fmla="*/ 3468914 h 4630057"/>
                <a:gd name="connsiteX2" fmla="*/ 2394857 w 5588000"/>
                <a:gd name="connsiteY2" fmla="*/ 4630057 h 4630057"/>
                <a:gd name="connsiteX3" fmla="*/ 0 w 5588000"/>
                <a:gd name="connsiteY3" fmla="*/ 2235200 h 4630057"/>
                <a:gd name="connsiteX4" fmla="*/ 2743200 w 5588000"/>
                <a:gd name="connsiteY4" fmla="*/ 0 h 4630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88000" h="4630057">
                  <a:moveTo>
                    <a:pt x="2743200" y="0"/>
                  </a:moveTo>
                  <a:lnTo>
                    <a:pt x="5588000" y="3468914"/>
                  </a:lnTo>
                  <a:lnTo>
                    <a:pt x="2394857" y="4630057"/>
                  </a:lnTo>
                  <a:lnTo>
                    <a:pt x="0" y="2235200"/>
                  </a:lnTo>
                  <a:lnTo>
                    <a:pt x="274320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12" name="文本框 5"/>
            <p:cNvSpPr txBox="1"/>
            <p:nvPr/>
          </p:nvSpPr>
          <p:spPr>
            <a:xfrm>
              <a:off x="-1926866" y="2844429"/>
              <a:ext cx="3599254" cy="1653228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dirty="0">
                  <a:solidFill>
                    <a:schemeClr val="bg1"/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rPr>
                <a:t>1</a:t>
              </a:r>
              <a:endParaRPr lang="zh-CN" altLang="en-US" sz="6000" dirty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</p:grpSp>
      <p:grpSp>
        <p:nvGrpSpPr>
          <p:cNvPr id="4" name="组合 1"/>
          <p:cNvGrpSpPr/>
          <p:nvPr/>
        </p:nvGrpSpPr>
        <p:grpSpPr>
          <a:xfrm>
            <a:off x="2843808" y="1761293"/>
            <a:ext cx="6552728" cy="992878"/>
            <a:chOff x="157846" y="2803233"/>
            <a:chExt cx="7427791" cy="1323735"/>
          </a:xfrm>
        </p:grpSpPr>
        <p:sp>
          <p:nvSpPr>
            <p:cNvPr id="15" name="文本框 12"/>
            <p:cNvSpPr txBox="1"/>
            <p:nvPr/>
          </p:nvSpPr>
          <p:spPr>
            <a:xfrm>
              <a:off x="157846" y="2803233"/>
              <a:ext cx="7427791" cy="697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ym typeface="inpin heiti" panose="00000500000000000000" pitchFamily="2" charset="-122"/>
                </a:rPr>
                <a:t>标准名称</a:t>
              </a:r>
              <a:endParaRPr lang="zh-CN" altLang="en-US" sz="2800" dirty="0">
                <a:solidFill>
                  <a:schemeClr val="tx2">
                    <a:lumMod val="50000"/>
                  </a:schemeClr>
                </a:solidFill>
                <a:latin typeface="inpin heiti" panose="00000500000000000000" pitchFamily="2" charset="-122"/>
                <a:ea typeface="inpin heiti" panose="00000500000000000000" pitchFamily="2" charset="-122"/>
                <a:cs typeface="Microsoft JhengHei Light" panose="020B0304030504040204" pitchFamily="34" charset="-122"/>
                <a:sym typeface="inpin heiti" panose="00000500000000000000" pitchFamily="2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 flipV="1">
              <a:off x="239470" y="4066014"/>
              <a:ext cx="3990460" cy="60954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 w="1270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2987824" y="2932584"/>
            <a:ext cx="5904656" cy="93102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cap="all" dirty="0">
                <a:solidFill>
                  <a:schemeClr val="tx2">
                    <a:lumMod val="50000"/>
                  </a:schemeClr>
                </a:solidFill>
                <a:ea typeface="inpin heiti" panose="00000500000000000000" pitchFamily="2" charset="-122"/>
              </a:rPr>
              <a:t>主要起草单位：</a:t>
            </a:r>
            <a:endParaRPr lang="en-US" altLang="zh-CN" cap="all" dirty="0">
              <a:solidFill>
                <a:srgbClr val="002060"/>
              </a:solidFill>
              <a:ea typeface="inpin heiti" panose="00000500000000000000" pitchFamily="2" charset="-122"/>
            </a:endParaRPr>
          </a:p>
          <a:p>
            <a:r>
              <a:rPr lang="zh-CN" altLang="en-US" cap="all" dirty="0">
                <a:solidFill>
                  <a:srgbClr val="002060"/>
                </a:solidFill>
                <a:ea typeface="inpin heiti" panose="00000500000000000000" pitchFamily="2" charset="-122"/>
              </a:rPr>
              <a:t>                          </a:t>
            </a:r>
            <a:endParaRPr lang="en-US" altLang="zh-CN" cap="all" dirty="0">
              <a:solidFill>
                <a:srgbClr val="002060"/>
              </a:solidFill>
              <a:ea typeface="inpin heiti" panose="00000500000000000000" pitchFamily="2" charset="-122"/>
            </a:endParaRPr>
          </a:p>
          <a:p>
            <a:r>
              <a:rPr lang="zh-CN" altLang="en-US" cap="all" dirty="0">
                <a:solidFill>
                  <a:srgbClr val="002060"/>
                </a:solidFill>
                <a:ea typeface="inpin heiti" panose="00000500000000000000" pitchFamily="2" charset="-122"/>
              </a:rPr>
              <a:t> </a:t>
            </a:r>
            <a:r>
              <a:rPr lang="en-US" altLang="zh-CN" cap="all" dirty="0">
                <a:solidFill>
                  <a:srgbClr val="002060"/>
                </a:solidFill>
                <a:ea typeface="inpin heiti" panose="00000500000000000000" pitchFamily="2" charset="-122"/>
              </a:rPr>
              <a:t>                         </a:t>
            </a:r>
            <a:endParaRPr lang="zh-CN" alt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1"/>
          <p:cNvGrpSpPr/>
          <p:nvPr/>
        </p:nvGrpSpPr>
        <p:grpSpPr>
          <a:xfrm>
            <a:off x="2915816" y="211514"/>
            <a:ext cx="7488832" cy="632838"/>
            <a:chOff x="239470" y="737020"/>
            <a:chExt cx="8488903" cy="843720"/>
          </a:xfrm>
        </p:grpSpPr>
        <p:sp>
          <p:nvSpPr>
            <p:cNvPr id="15" name="文本框 12"/>
            <p:cNvSpPr txBox="1"/>
            <p:nvPr/>
          </p:nvSpPr>
          <p:spPr>
            <a:xfrm>
              <a:off x="1300583" y="737020"/>
              <a:ext cx="7427790" cy="6975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ym typeface="inpin heiti" panose="00000500000000000000" pitchFamily="2" charset="-122"/>
                </a:rPr>
                <a:t>汇报大纲</a:t>
              </a:r>
              <a:endParaRPr lang="zh-CN" altLang="en-US" sz="2800" dirty="0">
                <a:solidFill>
                  <a:schemeClr val="tx2">
                    <a:lumMod val="50000"/>
                  </a:schemeClr>
                </a:solidFill>
                <a:latin typeface="inpin heiti" panose="00000500000000000000" pitchFamily="2" charset="-122"/>
                <a:ea typeface="inpin heiti" panose="00000500000000000000" pitchFamily="2" charset="-122"/>
                <a:cs typeface="Microsoft JhengHei Light" panose="020B0304030504040204" pitchFamily="34" charset="-122"/>
                <a:sym typeface="inpin heiti" panose="00000500000000000000" pitchFamily="2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 flipV="1">
              <a:off x="239470" y="1519786"/>
              <a:ext cx="3990460" cy="60954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 w="1270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</p:grpSp>
      <p:sp>
        <p:nvSpPr>
          <p:cNvPr id="10" name="文本框 12"/>
          <p:cNvSpPr txBox="1"/>
          <p:nvPr/>
        </p:nvSpPr>
        <p:spPr>
          <a:xfrm>
            <a:off x="1691680" y="1204392"/>
            <a:ext cx="65527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ym typeface="inpin heiti" panose="00000500000000000000" pitchFamily="2" charset="-122"/>
              </a:rPr>
              <a:t>1</a:t>
            </a:r>
            <a:r>
              <a:rPr lang="zh-CN" altLang="en-US" sz="2000" dirty="0">
                <a:sym typeface="inpin heiti" panose="00000500000000000000" pitchFamily="2" charset="-122"/>
              </a:rPr>
              <a:t>、项目的必要性</a:t>
            </a:r>
            <a:endParaRPr lang="en-US" altLang="zh-CN" sz="2000" dirty="0">
              <a:sym typeface="inpin heiti" panose="00000500000000000000" pitchFamily="2" charset="-122"/>
            </a:endParaRPr>
          </a:p>
          <a:p>
            <a:r>
              <a:rPr lang="en-US" altLang="zh-CN" sz="2000" dirty="0">
                <a:sym typeface="inpin heiti" panose="00000500000000000000" pitchFamily="2" charset="-122"/>
              </a:rPr>
              <a:t>2</a:t>
            </a:r>
            <a:r>
              <a:rPr lang="zh-CN" altLang="en-US" sz="2000" dirty="0">
                <a:sym typeface="inpin heiti" panose="00000500000000000000" pitchFamily="2" charset="-122"/>
              </a:rPr>
              <a:t>、项目的可行性</a:t>
            </a:r>
            <a:endParaRPr lang="en-US" altLang="zh-CN" sz="2000" dirty="0">
              <a:sym typeface="inpin heiti" panose="00000500000000000000" pitchFamily="2" charset="-122"/>
            </a:endParaRPr>
          </a:p>
          <a:p>
            <a:r>
              <a:rPr lang="en-US" altLang="zh-CN" sz="2000" dirty="0">
                <a:sym typeface="inpin heiti" panose="00000500000000000000" pitchFamily="2" charset="-122"/>
              </a:rPr>
              <a:t>3</a:t>
            </a:r>
            <a:r>
              <a:rPr lang="zh-CN" altLang="en-US" sz="2000" dirty="0">
                <a:sym typeface="inpin heiti" panose="00000500000000000000" pitchFamily="2" charset="-122"/>
              </a:rPr>
              <a:t>、适用范围</a:t>
            </a:r>
            <a:endParaRPr lang="en-US" altLang="zh-CN" sz="2000" dirty="0">
              <a:sym typeface="inpin heiti" panose="00000500000000000000" pitchFamily="2" charset="-122"/>
            </a:endParaRPr>
          </a:p>
          <a:p>
            <a:r>
              <a:rPr lang="en-US" altLang="zh-CN" sz="2000" dirty="0">
                <a:sym typeface="inpin heiti" panose="00000500000000000000" pitchFamily="2" charset="-122"/>
              </a:rPr>
              <a:t>4</a:t>
            </a:r>
            <a:r>
              <a:rPr lang="zh-CN" altLang="en-US" sz="2000" dirty="0">
                <a:sym typeface="inpin heiti" panose="00000500000000000000" pitchFamily="2" charset="-122"/>
              </a:rPr>
              <a:t>、在容标委体系中的定位</a:t>
            </a:r>
            <a:endParaRPr lang="en-US" altLang="zh-CN" sz="2000" dirty="0">
              <a:sym typeface="inpin heiti" panose="00000500000000000000" pitchFamily="2" charset="-122"/>
            </a:endParaRPr>
          </a:p>
          <a:p>
            <a:r>
              <a:rPr lang="en-US" altLang="zh-CN" sz="2000" dirty="0">
                <a:sym typeface="inpin heiti" panose="00000500000000000000" pitchFamily="2" charset="-122"/>
              </a:rPr>
              <a:t>5</a:t>
            </a:r>
            <a:r>
              <a:rPr lang="zh-CN" altLang="en-US" sz="2000" dirty="0">
                <a:sym typeface="inpin heiti" panose="00000500000000000000" pitchFamily="2" charset="-122"/>
              </a:rPr>
              <a:t>、与国际标准（国外先进标准）的对比分析情况</a:t>
            </a:r>
            <a:endParaRPr lang="en-US" altLang="zh-CN" sz="2000" dirty="0">
              <a:sym typeface="inpin heiti" panose="00000500000000000000" pitchFamily="2" charset="-122"/>
            </a:endParaRPr>
          </a:p>
          <a:p>
            <a:r>
              <a:rPr lang="en-US" altLang="zh-CN" sz="2000" dirty="0">
                <a:sym typeface="inpin heiti" panose="00000500000000000000" pitchFamily="2" charset="-122"/>
              </a:rPr>
              <a:t>6</a:t>
            </a:r>
            <a:r>
              <a:rPr lang="zh-CN" altLang="en-US" sz="2000" dirty="0">
                <a:sym typeface="inpin heiti" panose="00000500000000000000" pitchFamily="2" charset="-122"/>
              </a:rPr>
              <a:t>、与现有标准（国家标准、行业标准）的协调配套情况</a:t>
            </a:r>
            <a:endParaRPr lang="en-US" altLang="zh-CN" sz="2000" dirty="0">
              <a:sym typeface="inpin heiti" panose="00000500000000000000" pitchFamily="2" charset="-122"/>
            </a:endParaRPr>
          </a:p>
          <a:p>
            <a:r>
              <a:rPr lang="en-US" altLang="zh-CN" sz="2000" dirty="0">
                <a:sym typeface="inpin heiti" panose="00000500000000000000" pitchFamily="2" charset="-122"/>
              </a:rPr>
              <a:t>7</a:t>
            </a:r>
            <a:r>
              <a:rPr lang="zh-CN" altLang="en-US" sz="2000" dirty="0">
                <a:sym typeface="inpin heiti" panose="00000500000000000000" pitchFamily="2" charset="-122"/>
              </a:rPr>
              <a:t>、专项标准的先进性、创新性和产业化情况</a:t>
            </a:r>
            <a:endParaRPr lang="en-US" altLang="zh-CN" sz="2000" dirty="0">
              <a:sym typeface="inpin heiti" panose="00000500000000000000" pitchFamily="2" charset="-122"/>
            </a:endParaRPr>
          </a:p>
          <a:p>
            <a:endParaRPr lang="en-US" altLang="zh-CN" sz="2000" dirty="0">
              <a:sym typeface="inpin heiti" panose="00000500000000000000" pitchFamily="2" charset="-122"/>
            </a:endParaRPr>
          </a:p>
          <a:p>
            <a:r>
              <a:rPr lang="zh-CN" altLang="en-US" sz="2000" dirty="0">
                <a:solidFill>
                  <a:srgbClr val="FF0000"/>
                </a:solidFill>
                <a:sym typeface="inpin heiti" panose="00000500000000000000" pitchFamily="2" charset="-122"/>
              </a:rPr>
              <a:t>注：</a:t>
            </a:r>
            <a:r>
              <a:rPr lang="en-US" altLang="zh-CN" sz="2000" dirty="0">
                <a:solidFill>
                  <a:srgbClr val="FF0000"/>
                </a:solidFill>
                <a:sym typeface="inpin heiti" panose="00000500000000000000" pitchFamily="2" charset="-122"/>
              </a:rPr>
              <a:t>PPT</a:t>
            </a:r>
            <a:r>
              <a:rPr lang="zh-CN" altLang="en-US" sz="2000" dirty="0">
                <a:solidFill>
                  <a:srgbClr val="FF0000"/>
                </a:solidFill>
                <a:sym typeface="inpin heiti" panose="00000500000000000000" pitchFamily="2" charset="-122"/>
              </a:rPr>
              <a:t>汇报材料应至少包括以上内容，汇报模板可自定</a:t>
            </a:r>
            <a:endParaRPr lang="zh-CN" altLang="en-US" sz="2000" dirty="0">
              <a:solidFill>
                <a:srgbClr val="FF0000"/>
              </a:solidFill>
              <a:sym typeface="inpin heiti" panose="00000500000000000000" pitchFamily="2" charset="-122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1"/>
          <p:cNvGrpSpPr/>
          <p:nvPr/>
        </p:nvGrpSpPr>
        <p:grpSpPr bwMode="auto">
          <a:xfrm>
            <a:off x="259200" y="81775"/>
            <a:ext cx="369008" cy="239334"/>
            <a:chOff x="3017520" y="601990"/>
            <a:chExt cx="491490" cy="414010"/>
          </a:xfrm>
        </p:grpSpPr>
        <p:sp>
          <p:nvSpPr>
            <p:cNvPr id="3" name="燕尾形 3"/>
            <p:cNvSpPr/>
            <p:nvPr/>
          </p:nvSpPr>
          <p:spPr>
            <a:xfrm>
              <a:off x="3017520" y="601990"/>
              <a:ext cx="198181" cy="414010"/>
            </a:xfrm>
            <a:prstGeom prst="chevron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200">
                <a:solidFill>
                  <a:srgbClr val="306AB4"/>
                </a:solidFill>
                <a:latin typeface="方正尚酷简体" panose="03000509000000000000" pitchFamily="65" charset="-122"/>
                <a:ea typeface="方正尚酷简体" panose="03000509000000000000" pitchFamily="65" charset="-122"/>
              </a:endParaRPr>
            </a:p>
          </p:txBody>
        </p:sp>
        <p:sp>
          <p:nvSpPr>
            <p:cNvPr id="4" name="燕尾形 4"/>
            <p:cNvSpPr/>
            <p:nvPr/>
          </p:nvSpPr>
          <p:spPr>
            <a:xfrm>
              <a:off x="3164967" y="601990"/>
              <a:ext cx="196596" cy="414010"/>
            </a:xfrm>
            <a:prstGeom prst="chevron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200">
                <a:solidFill>
                  <a:srgbClr val="306AB4"/>
                </a:solidFill>
                <a:latin typeface="方正尚酷简体" panose="03000509000000000000" pitchFamily="65" charset="-122"/>
                <a:ea typeface="方正尚酷简体" panose="03000509000000000000" pitchFamily="65" charset="-122"/>
              </a:endParaRPr>
            </a:p>
          </p:txBody>
        </p:sp>
        <p:sp>
          <p:nvSpPr>
            <p:cNvPr id="5" name="燕尾形 5"/>
            <p:cNvSpPr/>
            <p:nvPr/>
          </p:nvSpPr>
          <p:spPr>
            <a:xfrm>
              <a:off x="3310828" y="601990"/>
              <a:ext cx="198182" cy="414010"/>
            </a:xfrm>
            <a:prstGeom prst="chevron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200">
                <a:solidFill>
                  <a:srgbClr val="306AB4"/>
                </a:solidFill>
                <a:latin typeface="方正尚酷简体" panose="03000509000000000000" pitchFamily="65" charset="-122"/>
                <a:ea typeface="方正尚酷简体" panose="03000509000000000000" pitchFamily="65" charset="-122"/>
              </a:endParaRPr>
            </a:p>
          </p:txBody>
        </p:sp>
      </p:grpSp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0407" y="340297"/>
            <a:ext cx="4109545" cy="4804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矩形 15"/>
          <p:cNvSpPr/>
          <p:nvPr/>
        </p:nvSpPr>
        <p:spPr>
          <a:xfrm>
            <a:off x="1043608" y="0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ym typeface="inpin heiti" panose="00000500000000000000" pitchFamily="2" charset="-122"/>
              </a:rPr>
              <a:t>容标委标准体系框架图</a:t>
            </a:r>
            <a:endParaRPr lang="zh-CN" altLang="en-US" dirty="0"/>
          </a:p>
        </p:txBody>
      </p:sp>
    </p:spTree>
  </p:cSld>
  <p:clrMapOvr>
    <a:masterClrMapping/>
  </p:clrMapOvr>
  <p:transition spd="slow" advTm="3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059832" y="1492424"/>
            <a:ext cx="387798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600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谢谢！</a:t>
            </a:r>
            <a:endParaRPr lang="zh-CN" altLang="en-US" sz="9600" dirty="0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ransition spd="slow" advTm="175"/>
</p:sld>
</file>

<file path=ppt/theme/theme1.xml><?xml version="1.0" encoding="utf-8"?>
<a:theme xmlns:a="http://schemas.openxmlformats.org/drawingml/2006/main" name="Copyright(c)2007-2011 NordriDesign™ 小A">
  <a:themeElements>
    <a:clrScheme name="自定义 232">
      <a:dk1>
        <a:srgbClr val="000000"/>
      </a:dk1>
      <a:lt1>
        <a:srgbClr val="FFFFFF"/>
      </a:lt1>
      <a:dk2>
        <a:srgbClr val="C00000"/>
      </a:dk2>
      <a:lt2>
        <a:srgbClr val="595959"/>
      </a:lt2>
      <a:accent1>
        <a:srgbClr val="C00000"/>
      </a:accent1>
      <a:accent2>
        <a:srgbClr val="595959"/>
      </a:accent2>
      <a:accent3>
        <a:srgbClr val="C00000"/>
      </a:accent3>
      <a:accent4>
        <a:srgbClr val="595959"/>
      </a:accent4>
      <a:accent5>
        <a:srgbClr val="C00000"/>
      </a:accent5>
      <a:accent6>
        <a:srgbClr val="595959"/>
      </a:accent6>
      <a:hlink>
        <a:srgbClr val="C00000"/>
      </a:hlink>
      <a:folHlink>
        <a:srgbClr val="595959"/>
      </a:folHlink>
    </a:clrScheme>
    <a:fontScheme name="Copyright(c)2007-2011 NordriDesign™ 小A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135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微软雅黑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135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微软雅黑" panose="020B0503020204020204" pitchFamily="34" charset="-122"/>
          </a:defRPr>
        </a:defPPr>
      </a:lstStyle>
    </a:lnDef>
  </a:objectDefaults>
  <a:extraClrSchemeLst>
    <a:extraClrScheme>
      <a:clrScheme name="Copyright(c)2007-2011 NordriDesign™ 小A 1">
        <a:dk1>
          <a:srgbClr val="000000"/>
        </a:dk1>
        <a:lt1>
          <a:srgbClr val="FFFFFF"/>
        </a:lt1>
        <a:dk2>
          <a:srgbClr val="FFFFFF"/>
        </a:dk2>
        <a:lt2>
          <a:srgbClr val="B2B2B2"/>
        </a:lt2>
        <a:accent1>
          <a:srgbClr val="E2000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EAAAA"/>
        </a:accent5>
        <a:accent6>
          <a:srgbClr val="B90000"/>
        </a:accent6>
        <a:hlink>
          <a:srgbClr val="80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pyright(c)2007-2011 NordriDesign™ 小A 2">
        <a:dk1>
          <a:srgbClr val="000000"/>
        </a:dk1>
        <a:lt1>
          <a:srgbClr val="FFFFFF"/>
        </a:lt1>
        <a:dk2>
          <a:srgbClr val="FFFFFF"/>
        </a:dk2>
        <a:lt2>
          <a:srgbClr val="B2B2B2"/>
        </a:lt2>
        <a:accent1>
          <a:srgbClr val="E2000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EAAAA"/>
        </a:accent5>
        <a:accent6>
          <a:srgbClr val="B90000"/>
        </a:accent6>
        <a:hlink>
          <a:srgbClr val="80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pyright(c)2007-2011 NordriDesign™ 小A 3">
        <a:dk1>
          <a:srgbClr val="000000"/>
        </a:dk1>
        <a:lt1>
          <a:srgbClr val="FFFFFF"/>
        </a:lt1>
        <a:dk2>
          <a:srgbClr val="FFFFFF"/>
        </a:dk2>
        <a:lt2>
          <a:srgbClr val="B2B2B2"/>
        </a:lt2>
        <a:accent1>
          <a:srgbClr val="3399FF"/>
        </a:accent1>
        <a:accent2>
          <a:srgbClr val="0875F8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0669E1"/>
        </a:accent6>
        <a:hlink>
          <a:srgbClr val="B2B2B2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pyright(c)2007-2011 NordriDesign™ 小A 4">
        <a:dk1>
          <a:srgbClr val="000000"/>
        </a:dk1>
        <a:lt1>
          <a:srgbClr val="FFFFFF"/>
        </a:lt1>
        <a:dk2>
          <a:srgbClr val="FFFFFF"/>
        </a:dk2>
        <a:lt2>
          <a:srgbClr val="B2B2B2"/>
        </a:lt2>
        <a:accent1>
          <a:srgbClr val="3399FF"/>
        </a:accent1>
        <a:accent2>
          <a:srgbClr val="0875F8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0669E1"/>
        </a:accent6>
        <a:hlink>
          <a:srgbClr val="0E58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自定义设计方案">
  <a:themeElements>
    <a:clrScheme name="自定义 140">
      <a:dk1>
        <a:srgbClr val="FF0000"/>
      </a:dk1>
      <a:lt1>
        <a:srgbClr val="FFFFFF"/>
      </a:lt1>
      <a:dk2>
        <a:srgbClr val="FFFFFF"/>
      </a:dk2>
      <a:lt2>
        <a:srgbClr val="FF0000"/>
      </a:lt2>
      <a:accent1>
        <a:srgbClr val="FF0000"/>
      </a:accent1>
      <a:accent2>
        <a:srgbClr val="C00000"/>
      </a:accent2>
      <a:accent3>
        <a:srgbClr val="C00000"/>
      </a:accent3>
      <a:accent4>
        <a:srgbClr val="C00000"/>
      </a:accent4>
      <a:accent5>
        <a:srgbClr val="C00000"/>
      </a:accent5>
      <a:accent6>
        <a:srgbClr val="C00000"/>
      </a:accent6>
      <a:hlink>
        <a:srgbClr val="C00000"/>
      </a:hlink>
      <a:folHlink>
        <a:srgbClr val="C00000"/>
      </a:folHlink>
    </a:clrScheme>
    <a:fontScheme name="自定义设计方案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135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微软雅黑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135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微软雅黑" panose="020B0503020204020204" pitchFamily="34" charset="-122"/>
          </a:defRPr>
        </a:defPPr>
      </a:lstStyle>
    </a:lnDef>
  </a:objectDefaults>
  <a:extraClrSchemeLst>
    <a:extraClrScheme>
      <a:clrScheme name="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208</Words>
  <Application>WPS 演示</Application>
  <PresentationFormat>自定义</PresentationFormat>
  <Paragraphs>24</Paragraphs>
  <Slides>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4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华文细黑</vt:lpstr>
      <vt:lpstr>inpin heiti</vt:lpstr>
      <vt:lpstr>Microsoft JhengHei Light</vt:lpstr>
      <vt:lpstr>方正尚酷简体</vt:lpstr>
      <vt:lpstr>华文楷体</vt:lpstr>
      <vt:lpstr>Arial Unicode MS</vt:lpstr>
      <vt:lpstr>Calibri</vt:lpstr>
      <vt:lpstr>Copyright(c)2007-2011 NordriDesign™ 小A</vt:lpstr>
      <vt:lpstr>1_自定义设计方案</vt:lpstr>
      <vt:lpstr>自定义设计方案</vt:lpstr>
      <vt:lpstr>PowerPoint 演示文稿</vt:lpstr>
      <vt:lpstr>PowerPoint 演示文稿</vt:lpstr>
      <vt:lpstr>PowerPoint 演示文稿</vt:lpstr>
      <vt:lpstr>PowerPoint 演示文稿</vt:lpstr>
    </vt:vector>
  </TitlesOfParts>
  <Company>涓婃捣璇虹澘缃戠粶淇℃伅绉戞妧鏈夐檺鍏徃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璧勬簮鍥剧ず搴?绗?鏈</dc:title>
  <dc:creator>NordriDesign鈩?</dc:creator>
  <dc:description>寰瑧PPT 灏廇鍗氬
http://blog.sina.com.cn/wxppt</dc:description>
  <dc:subject>璧勬簮鍥剧ず搴?绗?鏈</dc:subject>
  <cp:lastModifiedBy>WJL</cp:lastModifiedBy>
  <cp:revision>700</cp:revision>
  <cp:lastPrinted>2411-12-30T00:00:00Z</cp:lastPrinted>
  <dcterms:created xsi:type="dcterms:W3CDTF">2010-02-22T07:41:00Z</dcterms:created>
  <dcterms:modified xsi:type="dcterms:W3CDTF">2025-01-08T06:27:54Z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2052-12.8.2.15091</vt:lpwstr>
  </property>
  <property fmtid="{D5CDD505-2E9C-101B-9397-08002B2CF9AE}" pid="3" name="ICV">
    <vt:lpwstr>725E70AB363D45D2941D9F0392588147_13</vt:lpwstr>
  </property>
</Properties>
</file>